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73" r:id="rId10"/>
    <p:sldId id="275" r:id="rId11"/>
    <p:sldId id="276" r:id="rId12"/>
    <p:sldId id="277" r:id="rId13"/>
    <p:sldId id="278" r:id="rId14"/>
    <p:sldId id="279" r:id="rId15"/>
    <p:sldId id="274" r:id="rId16"/>
    <p:sldId id="271" r:id="rId17"/>
    <p:sldId id="272" r:id="rId18"/>
    <p:sldId id="265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4" r:id="rId32"/>
    <p:sldId id="264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68A"/>
    <a:srgbClr val="DAE3F3"/>
    <a:srgbClr val="FFFFFF"/>
    <a:srgbClr val="BFBFBF"/>
    <a:srgbClr val="FBE5D6"/>
    <a:srgbClr val="843C0C"/>
    <a:srgbClr val="BEC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474"/>
    <p:restoredTop sz="94737"/>
  </p:normalViewPr>
  <p:slideViewPr>
    <p:cSldViewPr snapToGrid="0" snapToObjects="1">
      <p:cViewPr varScale="1">
        <p:scale>
          <a:sx n="60" d="100"/>
          <a:sy n="60" d="100"/>
        </p:scale>
        <p:origin x="1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3CDC7-F547-2146-8075-F59BFEB0EFC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A398C-1A39-1941-97F3-D6EE00610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7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64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2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3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6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1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0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0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7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5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A398C-1A39-1941-97F3-D6EE00610C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45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733E-38B5-8940-9F9C-F5AF3C976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6F663-7D08-7D45-AC9E-FDBF2B9DD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11A76-6D8E-874B-A1FB-05DF1B30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F4EDC-7EC7-104F-9128-3BE8A0FF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04C65-CD2F-314E-9C19-2D628887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9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C178-1653-DF4B-8F44-D5A833B3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B63CC-DE98-B744-B6EF-0748D85D4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5702E-8DDE-A14F-A547-8A8ECDD2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0E27C-FCE8-5E40-9E88-E43EAF34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339CA-455A-2F44-B1F9-3E783E01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8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DC8C5B-0DA4-1541-B317-9E55B661B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D86C2-133F-474D-BE0E-1D205B6D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F21A8-42FB-BE41-8ACC-8C6F1E568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B36C-FBF1-E34A-B4C2-1AFB0ACB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54C5A-E567-6A44-BBAB-E0D75A7D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453F-5AA2-4F49-B34E-C8782100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278D1-3596-364B-99CB-7204FD480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705E6-9807-604D-A981-5A6C637E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181D-671C-8D42-A45C-58CA3F5A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AB1B-A3A5-5346-ADBE-ED494432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1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5EAD-2ABC-7A4D-9EB0-AE511DFB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BB965-7177-734D-B5DA-A5199BC7A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48A83-5DE0-0E42-997E-7E79D745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B0085-B853-1344-AE5B-8FA7F136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8265-05F7-2345-8FC7-A8696974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7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0E19-8B18-B742-9C99-65090969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EE10-62BF-6744-B987-949888DCB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25C7-9F51-FD40-A3AB-EBDE4B90E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F06A4-CABD-164A-9DAD-A914C145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7A497-4574-8649-BACA-B721F21D2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76148-C072-0142-BD73-716C8136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9DCA-AE01-CC4D-AD43-81BC435B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DBE61-6821-844F-B668-10F8B75CB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70FB2-4759-C14C-AE57-701B63601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83F0C-0B39-3F42-8EAB-D1BD94CB4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D5DE0D-D801-C94C-AABB-7A9FD5BA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9FE73-61CC-6644-86D9-4FE1F3800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A1B0C-CC78-7B44-9B12-3661B904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4AEE36-DE27-AD48-8489-5F465D19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8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D57A-8743-CC41-993A-CAAD311D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FC12C-6A73-964A-BD1B-A0545850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93097-8074-F245-9B25-36E9B3F76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B1470-D626-174E-8FDA-C44371B1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3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C1DF3-1530-BA4B-85C6-1518DB97D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26432-9538-BE4F-9EE3-5AB2C86D9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48743-AEF8-4B4E-929A-2235967D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7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5E9-2467-604B-9F07-6B2D7C12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CF4E-5DE9-7D43-9F39-4B99C0C23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783C0-B60D-EB4D-8DA4-7B0A4A0D2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A488C-1536-F64C-A677-4035CD49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2F8CD-5711-264D-8E5D-5CD45AFA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94B47-AA5C-4448-9877-AEBEE343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CE20-9218-E24B-A6C7-0005F46F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BB60D1-B681-A54F-8BC0-A4B07842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0C19D-C853-FC45-BA19-CBDCA347A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84780-D84B-DB47-9A46-0D7763649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603FB-0965-C248-BDFE-B12BC65C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6F25E-9FEF-8849-A09A-F6EE90EC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10D2D-050F-4F4B-A2C2-0871CE23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A790D-21F2-5F41-B971-5448AC5A8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5C9BC-03B4-2C47-A86D-8375AD8A5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217DA-DA72-6142-BC44-FBE1E0C3105E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5F96-8DF7-1441-9B39-509B3ECBE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92066-8548-5E4E-89A0-AC42F1AD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C5BF6-6C39-6D4A-821C-1B47AD5BC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7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ste-vg/pen/GRooLza" TargetMode="External"/><Relationship Id="rId2" Type="http://schemas.openxmlformats.org/officeDocument/2006/relationships/hyperlink" Target="https://codepen.io/ktich/pen/ExVmYG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ze-solver-js.herokuapp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youtu.be/W4wWdmfOibY?t=9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4.jpe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5.jpe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24.jpeg"/><Relationship Id="rId10" Type="http://schemas.openxmlformats.org/officeDocument/2006/relationships/image" Target="../media/image26.png"/><Relationship Id="rId4" Type="http://schemas.openxmlformats.org/officeDocument/2006/relationships/image" Target="../media/image15.jpe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24.jpeg"/><Relationship Id="rId10" Type="http://schemas.openxmlformats.org/officeDocument/2006/relationships/image" Target="../media/image26.png"/><Relationship Id="rId4" Type="http://schemas.openxmlformats.org/officeDocument/2006/relationships/image" Target="../media/image15.jpe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24.jpeg"/><Relationship Id="rId10" Type="http://schemas.openxmlformats.org/officeDocument/2006/relationships/image" Target="../media/image26.png"/><Relationship Id="rId4" Type="http://schemas.openxmlformats.org/officeDocument/2006/relationships/image" Target="../media/image15.jpe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5.jpeg"/><Relationship Id="rId9" Type="http://schemas.openxmlformats.org/officeDocument/2006/relationships/image" Target="../media/image25.png"/><Relationship Id="rId1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2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5.jpeg"/><Relationship Id="rId9" Type="http://schemas.openxmlformats.org/officeDocument/2006/relationships/image" Target="../media/image25.png"/><Relationship Id="rId1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#Constant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BB30C12-4991-4847-9FF9-56A626B55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2338" b="33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5F93E-3211-6445-9E42-603FC81FC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sz="8000" b="1" dirty="0"/>
              <a:t>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BB5C3-3027-2548-9F57-F528E1F7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/>
              <a:t>by Alex Joslin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33441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09E5-53E9-0C4A-86A6-E4D5C70D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lot of things!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E29B-6C0D-DE41-B5CA-C48A98E0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4900" cy="4351338"/>
          </a:xfrm>
        </p:spPr>
        <p:txBody>
          <a:bodyPr/>
          <a:lstStyle/>
          <a:p>
            <a:r>
              <a:rPr lang="en-US" dirty="0"/>
              <a:t>Frontend development</a:t>
            </a:r>
          </a:p>
          <a:p>
            <a:r>
              <a:rPr lang="en-US" dirty="0"/>
              <a:t>Backend development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Database Interactions</a:t>
            </a:r>
          </a:p>
          <a:p>
            <a:r>
              <a:rPr lang="en-US" dirty="0"/>
              <a:t>Server side programming</a:t>
            </a:r>
          </a:p>
          <a:p>
            <a:r>
              <a:rPr lang="en-US" dirty="0"/>
              <a:t>APIs</a:t>
            </a:r>
          </a:p>
          <a:p>
            <a:r>
              <a:rPr lang="en-US" dirty="0"/>
              <a:t>Websites, Web apps</a:t>
            </a:r>
          </a:p>
          <a:p>
            <a:r>
              <a:rPr lang="en-US" dirty="0"/>
              <a:t>Mobile Apps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5615C0-1235-AF49-B482-CFD2C8A691EE}"/>
              </a:ext>
            </a:extLst>
          </p:cNvPr>
          <p:cNvSpPr txBox="1">
            <a:spLocks/>
          </p:cNvSpPr>
          <p:nvPr/>
        </p:nvSpPr>
        <p:spPr>
          <a:xfrm>
            <a:off x="6438900" y="1825625"/>
            <a:ext cx="4914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Games</a:t>
            </a:r>
          </a:p>
          <a:p>
            <a:r>
              <a:rPr lang="en-US" dirty="0"/>
              <a:t>Block Chain Applications</a:t>
            </a:r>
          </a:p>
          <a:p>
            <a:r>
              <a:rPr lang="en-US" dirty="0"/>
              <a:t>Data Visualizations with D3</a:t>
            </a:r>
          </a:p>
          <a:p>
            <a:r>
              <a:rPr lang="en-US" dirty="0"/>
              <a:t>Create advanced algorithms</a:t>
            </a:r>
          </a:p>
        </p:txBody>
      </p:sp>
    </p:spTree>
    <p:extLst>
      <p:ext uri="{BB962C8B-B14F-4D97-AF65-F5344CB8AC3E}">
        <p14:creationId xmlns:p14="http://schemas.microsoft.com/office/powerpoint/2010/main" val="153486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EA48DB-AD18-6346-9662-22276F48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02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303214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9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1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2A5A-D944-0B4A-B470-884BDBC8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5118-3C14-5A44-BDFB-633E22EF6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Africa Map: </a:t>
            </a:r>
            <a:r>
              <a:rPr lang="en-US" dirty="0">
                <a:hlinkClick r:id="rId2"/>
              </a:rPr>
              <a:t>https://codepen.io/ktich/pen/ExVmYGr</a:t>
            </a:r>
            <a:endParaRPr lang="en-US" dirty="0"/>
          </a:p>
          <a:p>
            <a:r>
              <a:rPr lang="en-US" dirty="0"/>
              <a:t>Airplane: </a:t>
            </a:r>
            <a:r>
              <a:rPr lang="en-US" dirty="0">
                <a:hlinkClick r:id="rId3"/>
              </a:rPr>
              <a:t>https://codepen.io/ste-vg/pen/GRooLza</a:t>
            </a:r>
            <a:endParaRPr lang="en-US" dirty="0"/>
          </a:p>
          <a:p>
            <a:r>
              <a:rPr lang="en-US" dirty="0"/>
              <a:t>My Maze Solver App: </a:t>
            </a:r>
            <a:r>
              <a:rPr lang="en-US" dirty="0">
                <a:hlinkClick r:id="rId4"/>
              </a:rPr>
              <a:t>https://maze-solver-js.herokuapp.com/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49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9061B-5B8C-F341-8A5F-48C17AF3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2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History of Node.js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FE320D5-6E52-E54C-B32D-99A303453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68" y="954686"/>
            <a:ext cx="6885048" cy="494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95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1FEFE-BE9B-FE47-8164-CD592588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Browsers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222D5-5B7C-1547-8943-C94CAA7FF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>
                <a:hlinkClick r:id="rId2"/>
              </a:rPr>
              <a:t>https://youtu.be/W4wWdmfOibY?t=95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9A65EF8F-CC66-9843-A47C-11FB8888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36" y="970922"/>
            <a:ext cx="8041652" cy="48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7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70D4-2AA4-3843-B0FB-FCFAC838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Chrome in 2018 &amp; the V8 Engine </a:t>
            </a:r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AC99EA9F-C1BE-3344-B3F6-68FA60D9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972" y="-254000"/>
            <a:ext cx="4123267" cy="412326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A7BFB08-8B32-5E47-9284-B2B7E6C6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11" y="3367651"/>
            <a:ext cx="3490349" cy="3490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D9BA79-FDA3-F64D-A1A9-A884D567B46B}"/>
              </a:ext>
            </a:extLst>
          </p:cNvPr>
          <p:cNvSpPr txBox="1"/>
          <p:nvPr/>
        </p:nvSpPr>
        <p:spPr>
          <a:xfrm>
            <a:off x="9030814" y="3869267"/>
            <a:ext cx="2944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Chrome’s V8 engine revolutionized the way JavaScript is interpreted and compiled making it a viable option for high performance apps both on the browser and server side.</a:t>
            </a:r>
          </a:p>
        </p:txBody>
      </p:sp>
    </p:spTree>
    <p:extLst>
      <p:ext uri="{BB962C8B-B14F-4D97-AF65-F5344CB8AC3E}">
        <p14:creationId xmlns:p14="http://schemas.microsoft.com/office/powerpoint/2010/main" val="83962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5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9061B-5B8C-F341-8A5F-48C17AF3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1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History of JavaScript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D41EC5D-C3D3-CD41-9ABD-B7BE0B132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347" y="116703"/>
            <a:ext cx="5482831" cy="660582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6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5775A2B0-6A2A-8140-B5BA-96A472465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24" name="Picture 23" descr="Icon&#10;&#10;Description automatically generated with medium confidence">
            <a:extLst>
              <a:ext uri="{FF2B5EF4-FFF2-40B4-BE49-F238E27FC236}">
                <a16:creationId xmlns:a16="http://schemas.microsoft.com/office/drawing/2014/main" id="{5E5F1623-4E3A-3740-9464-00C96BE9ED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Funnel chart&#10;&#10;Description automatically generated">
            <a:extLst>
              <a:ext uri="{FF2B5EF4-FFF2-40B4-BE49-F238E27FC236}">
                <a16:creationId xmlns:a16="http://schemas.microsoft.com/office/drawing/2014/main" id="{382148B2-ED42-8B49-B18E-E9B6775B744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8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C2CA-3CE4-1E41-9E4E-4735234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007" y="409287"/>
            <a:ext cx="2543952" cy="137373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ABAB09DA-8AF7-6545-8382-7EA8BE6A4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735" y="3978988"/>
            <a:ext cx="1811008" cy="181100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2D68209-18E4-B34E-B6EE-AB929CA98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085" y="587619"/>
            <a:ext cx="1559464" cy="285252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E88CB04-C1EF-F345-BF3B-9711DFED1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6866" y="2053775"/>
            <a:ext cx="1000747" cy="1124277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4CF10F7-93CE-D14F-A771-7774B7FDB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35" name="Picture 34" descr="Icon&#10;&#10;Description automatically generated with medium confidence">
            <a:extLst>
              <a:ext uri="{FF2B5EF4-FFF2-40B4-BE49-F238E27FC236}">
                <a16:creationId xmlns:a16="http://schemas.microsoft.com/office/drawing/2014/main" id="{3BB7D96D-D205-DA47-AF8E-99AB6098EE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pic>
        <p:nvPicPr>
          <p:cNvPr id="36" name="Picture 35" descr="Funnel chart&#10;&#10;Description automatically generated">
            <a:extLst>
              <a:ext uri="{FF2B5EF4-FFF2-40B4-BE49-F238E27FC236}">
                <a16:creationId xmlns:a16="http://schemas.microsoft.com/office/drawing/2014/main" id="{C9AE0574-542A-2642-A00B-67E058F89F1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0382CFC-F22F-5547-A381-1A0646A0C0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31792" y="953000"/>
            <a:ext cx="3295340" cy="32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54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C2CA-3CE4-1E41-9E4E-4735234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007" y="409287"/>
            <a:ext cx="2543952" cy="137373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ABAB09DA-8AF7-6545-8382-7EA8BE6A4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735" y="3978988"/>
            <a:ext cx="1811008" cy="181100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2D68209-18E4-B34E-B6EE-AB929CA98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085" y="587619"/>
            <a:ext cx="1559464" cy="285252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E88CB04-C1EF-F345-BF3B-9711DFED1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6414" y="1708134"/>
            <a:ext cx="1912694" cy="2148793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4CF10F7-93CE-D14F-A771-7774B7FDB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35" name="Picture 34" descr="Icon&#10;&#10;Description automatically generated with medium confidence">
            <a:extLst>
              <a:ext uri="{FF2B5EF4-FFF2-40B4-BE49-F238E27FC236}">
                <a16:creationId xmlns:a16="http://schemas.microsoft.com/office/drawing/2014/main" id="{3BB7D96D-D205-DA47-AF8E-99AB6098EE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pic>
        <p:nvPicPr>
          <p:cNvPr id="36" name="Picture 35" descr="Funnel chart&#10;&#10;Description automatically generated">
            <a:extLst>
              <a:ext uri="{FF2B5EF4-FFF2-40B4-BE49-F238E27FC236}">
                <a16:creationId xmlns:a16="http://schemas.microsoft.com/office/drawing/2014/main" id="{C9AE0574-542A-2642-A00B-67E058F89F1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3AB31BF-E937-AC46-AB92-3FE919D5B0EB}"/>
              </a:ext>
            </a:extLst>
          </p:cNvPr>
          <p:cNvSpPr/>
          <p:nvPr/>
        </p:nvSpPr>
        <p:spPr>
          <a:xfrm>
            <a:off x="6634719" y="178719"/>
            <a:ext cx="5047778" cy="1015663"/>
          </a:xfrm>
          <a:prstGeom prst="rect">
            <a:avLst/>
          </a:prstGeom>
          <a:solidFill>
            <a:srgbClr val="F4768A"/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02124"/>
                </a:solidFill>
                <a:latin typeface="Roboto" panose="02000000000000000000" pitchFamily="2" charset="0"/>
              </a:rPr>
              <a:t>May 27, 2009</a:t>
            </a:r>
            <a:endParaRPr lang="en-US" sz="6000" b="1" dirty="0"/>
          </a:p>
        </p:txBody>
      </p:sp>
      <p:pic>
        <p:nvPicPr>
          <p:cNvPr id="32" name="Picture 2" descr="Node.js Creator Blasts Node.js, Offers a Secure TypeScript-Based  Alternative – The New Stack">
            <a:extLst>
              <a:ext uri="{FF2B5EF4-FFF2-40B4-BE49-F238E27FC236}">
                <a16:creationId xmlns:a16="http://schemas.microsoft.com/office/drawing/2014/main" id="{A5A33C2C-328A-F249-9016-58509D76E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r="14583" b="7700"/>
          <a:stretch/>
        </p:blipFill>
        <p:spPr bwMode="auto">
          <a:xfrm>
            <a:off x="6648024" y="1180832"/>
            <a:ext cx="5034473" cy="349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CCA950-4A55-FC4E-ADC1-DFED5A5964C0}"/>
              </a:ext>
            </a:extLst>
          </p:cNvPr>
          <p:cNvSpPr/>
          <p:nvPr/>
        </p:nvSpPr>
        <p:spPr>
          <a:xfrm>
            <a:off x="7214858" y="1584464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Ryan Dahl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94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C2CA-3CE4-1E41-9E4E-4735234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007" y="409287"/>
            <a:ext cx="2543952" cy="137373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ABAB09DA-8AF7-6545-8382-7EA8BE6A4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735" y="3978988"/>
            <a:ext cx="1811008" cy="181100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2D68209-18E4-B34E-B6EE-AB929CA98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085" y="587619"/>
            <a:ext cx="1559464" cy="285252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4E88CB04-C1EF-F345-BF3B-9711DFED1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6414" y="1708134"/>
            <a:ext cx="1912694" cy="2148793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4CF10F7-93CE-D14F-A771-7774B7FDB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35" name="Picture 34" descr="Icon&#10;&#10;Description automatically generated with medium confidence">
            <a:extLst>
              <a:ext uri="{FF2B5EF4-FFF2-40B4-BE49-F238E27FC236}">
                <a16:creationId xmlns:a16="http://schemas.microsoft.com/office/drawing/2014/main" id="{3BB7D96D-D205-DA47-AF8E-99AB6098EE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pic>
        <p:nvPicPr>
          <p:cNvPr id="36" name="Picture 35" descr="Funnel chart&#10;&#10;Description automatically generated">
            <a:extLst>
              <a:ext uri="{FF2B5EF4-FFF2-40B4-BE49-F238E27FC236}">
                <a16:creationId xmlns:a16="http://schemas.microsoft.com/office/drawing/2014/main" id="{C9AE0574-542A-2642-A00B-67E058F89F1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3AB31BF-E937-AC46-AB92-3FE919D5B0EB}"/>
              </a:ext>
            </a:extLst>
          </p:cNvPr>
          <p:cNvSpPr/>
          <p:nvPr/>
        </p:nvSpPr>
        <p:spPr>
          <a:xfrm>
            <a:off x="6634719" y="178719"/>
            <a:ext cx="5047778" cy="1015663"/>
          </a:xfrm>
          <a:prstGeom prst="rect">
            <a:avLst/>
          </a:prstGeom>
          <a:solidFill>
            <a:srgbClr val="F4768A"/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202124"/>
                </a:solidFill>
                <a:latin typeface="Roboto" panose="02000000000000000000" pitchFamily="2" charset="0"/>
              </a:rPr>
              <a:t>May 27, 2009</a:t>
            </a:r>
            <a:endParaRPr lang="en-US" sz="6000" b="1" dirty="0"/>
          </a:p>
        </p:txBody>
      </p:sp>
      <p:pic>
        <p:nvPicPr>
          <p:cNvPr id="32" name="Picture 2" descr="Node.js Creator Blasts Node.js, Offers a Secure TypeScript-Based  Alternative – The New Stack">
            <a:extLst>
              <a:ext uri="{FF2B5EF4-FFF2-40B4-BE49-F238E27FC236}">
                <a16:creationId xmlns:a16="http://schemas.microsoft.com/office/drawing/2014/main" id="{A5A33C2C-328A-F249-9016-58509D76E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r="14583" b="7700"/>
          <a:stretch/>
        </p:blipFill>
        <p:spPr bwMode="auto">
          <a:xfrm>
            <a:off x="6648024" y="1180832"/>
            <a:ext cx="5034473" cy="349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CCA950-4A55-FC4E-ADC1-DFED5A5964C0}"/>
              </a:ext>
            </a:extLst>
          </p:cNvPr>
          <p:cNvSpPr/>
          <p:nvPr/>
        </p:nvSpPr>
        <p:spPr>
          <a:xfrm>
            <a:off x="7214858" y="1584464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Ryan Dahl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332F073-1ACC-1A4D-97E3-90BACCE497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1376" y="4325637"/>
            <a:ext cx="2960776" cy="18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35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C2CA-3CE4-1E41-9E4E-4735234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007" y="409287"/>
            <a:ext cx="2543952" cy="137373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ABAB09DA-8AF7-6545-8382-7EA8BE6A4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735" y="3978988"/>
            <a:ext cx="1811008" cy="181100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2D68209-18E4-B34E-B6EE-AB929CA98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085" y="587619"/>
            <a:ext cx="1559464" cy="285252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4CF10F7-93CE-D14F-A771-7774B7FDB8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35" name="Picture 34" descr="Icon&#10;&#10;Description automatically generated with medium confidence">
            <a:extLst>
              <a:ext uri="{FF2B5EF4-FFF2-40B4-BE49-F238E27FC236}">
                <a16:creationId xmlns:a16="http://schemas.microsoft.com/office/drawing/2014/main" id="{3BB7D96D-D205-DA47-AF8E-99AB6098E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pic>
        <p:nvPicPr>
          <p:cNvPr id="36" name="Picture 35" descr="Funnel chart&#10;&#10;Description automatically generated">
            <a:extLst>
              <a:ext uri="{FF2B5EF4-FFF2-40B4-BE49-F238E27FC236}">
                <a16:creationId xmlns:a16="http://schemas.microsoft.com/office/drawing/2014/main" id="{C9AE0574-542A-2642-A00B-67E058F89F1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332F073-1ACC-1A4D-97E3-90BACCE497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1376" y="4325637"/>
            <a:ext cx="2960776" cy="1811008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89805343-8FD7-F543-BA92-881EBF4432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66866" y="2053775"/>
            <a:ext cx="1000747" cy="1124277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B2BD015-9109-1B4C-B34F-899F7C9327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31792" y="953000"/>
            <a:ext cx="3295340" cy="32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99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AC8DC08-862A-C640-8213-865BB94F3A71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296E-3BDA-224C-817C-7120DB84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5" y="923329"/>
            <a:ext cx="4080933" cy="28213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0585BF-AF08-D049-BCAD-5B23B8F8378B}"/>
              </a:ext>
            </a:extLst>
          </p:cNvPr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97AB0-4AA3-BC40-99B3-8A80DFA41A5A}"/>
              </a:ext>
            </a:extLst>
          </p:cNvPr>
          <p:cNvSpPr txBox="1"/>
          <p:nvPr/>
        </p:nvSpPr>
        <p:spPr>
          <a:xfrm>
            <a:off x="1536423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33357-2B42-2243-AF44-F4E9C587260A}"/>
              </a:ext>
            </a:extLst>
          </p:cNvPr>
          <p:cNvSpPr txBox="1"/>
          <p:nvPr/>
        </p:nvSpPr>
        <p:spPr>
          <a:xfrm>
            <a:off x="7869490" y="-55096"/>
            <a:ext cx="356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Backend</a:t>
            </a:r>
          </a:p>
        </p:txBody>
      </p:sp>
      <p:pic>
        <p:nvPicPr>
          <p:cNvPr id="3" name="Picture 2" descr="A picture containing computer, lined, rack&#10;&#10;Description automatically generated">
            <a:extLst>
              <a:ext uri="{FF2B5EF4-FFF2-40B4-BE49-F238E27FC236}">
                <a16:creationId xmlns:a16="http://schemas.microsoft.com/office/drawing/2014/main" id="{411A5C9A-53ED-6A4C-836B-C401671E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8" y="1073748"/>
            <a:ext cx="2760654" cy="170945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672FAD3-4FB6-6F42-99A3-36EBB953D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269" y="3634551"/>
            <a:ext cx="2374761" cy="1709458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79AE5C-F5A9-254C-A530-AA1B0A868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48" y="1122951"/>
            <a:ext cx="1850337" cy="1224923"/>
          </a:xfrm>
          <a:prstGeom prst="rect">
            <a:avLst/>
          </a:prstGeom>
        </p:spPr>
      </p:pic>
      <p:pic>
        <p:nvPicPr>
          <p:cNvPr id="14" name="Picture 1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E9AB2E1-788F-E345-9E07-BC9D6F061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015" y="4248340"/>
            <a:ext cx="3692907" cy="225405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9E2B754-751F-C241-9544-8496A9CF0DF6}"/>
              </a:ext>
            </a:extLst>
          </p:cNvPr>
          <p:cNvSpPr/>
          <p:nvPr/>
        </p:nvSpPr>
        <p:spPr>
          <a:xfrm>
            <a:off x="4515734" y="1294594"/>
            <a:ext cx="1907007" cy="923329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0A0F23A-D841-4D4F-9462-1AE6195F04D8}"/>
              </a:ext>
            </a:extLst>
          </p:cNvPr>
          <p:cNvSpPr/>
          <p:nvPr/>
        </p:nvSpPr>
        <p:spPr>
          <a:xfrm>
            <a:off x="9168430" y="1642799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BBA04A1-F19E-D348-9B1A-0CE852DF4CA5}"/>
              </a:ext>
            </a:extLst>
          </p:cNvPr>
          <p:cNvSpPr/>
          <p:nvPr/>
        </p:nvSpPr>
        <p:spPr>
          <a:xfrm rot="4201554">
            <a:off x="8722644" y="2884629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0E66A-7D80-6D42-8E75-8290A61D4F9A}"/>
              </a:ext>
            </a:extLst>
          </p:cNvPr>
          <p:cNvSpPr/>
          <p:nvPr/>
        </p:nvSpPr>
        <p:spPr>
          <a:xfrm>
            <a:off x="6849299" y="2783208"/>
            <a:ext cx="444957" cy="25608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52C5F37B-C782-4E4C-B390-3490CBE0F38C}"/>
              </a:ext>
            </a:extLst>
          </p:cNvPr>
          <p:cNvSpPr/>
          <p:nvPr/>
        </p:nvSpPr>
        <p:spPr>
          <a:xfrm>
            <a:off x="3951875" y="4893733"/>
            <a:ext cx="3342380" cy="88053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E1D5743-ACC5-A34C-806B-0E2C1250D232}"/>
              </a:ext>
            </a:extLst>
          </p:cNvPr>
          <p:cNvSpPr/>
          <p:nvPr/>
        </p:nvSpPr>
        <p:spPr>
          <a:xfrm rot="10800000">
            <a:off x="9168430" y="1945278"/>
            <a:ext cx="1054874" cy="299184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9A4289E-65B3-4D4B-9AE1-1654CE929C4F}"/>
              </a:ext>
            </a:extLst>
          </p:cNvPr>
          <p:cNvSpPr/>
          <p:nvPr/>
        </p:nvSpPr>
        <p:spPr>
          <a:xfrm rot="14846182">
            <a:off x="8347085" y="2931934"/>
            <a:ext cx="1054874" cy="327742"/>
          </a:xfrm>
          <a:prstGeom prst="rightArrow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A picture containing text, clipart, first-aid kit&#10;&#10;Description automatically generated">
            <a:extLst>
              <a:ext uri="{FF2B5EF4-FFF2-40B4-BE49-F238E27FC236}">
                <a16:creationId xmlns:a16="http://schemas.microsoft.com/office/drawing/2014/main" id="{DA38A2B1-CCAF-7640-80D8-F9BB3E0DB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882" y="4228508"/>
            <a:ext cx="1483970" cy="8231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C372894-B2F3-C14C-957D-C7B1946FDE91}"/>
              </a:ext>
            </a:extLst>
          </p:cNvPr>
          <p:cNvSpPr/>
          <p:nvPr/>
        </p:nvSpPr>
        <p:spPr>
          <a:xfrm>
            <a:off x="0" y="-1"/>
            <a:ext cx="6096000" cy="6913097"/>
          </a:xfrm>
          <a:prstGeom prst="rect">
            <a:avLst/>
          </a:prstGeom>
          <a:solidFill>
            <a:srgbClr val="FBE5D6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990C6A-F6E9-2242-AAB2-DAB9E7D497DF}"/>
              </a:ext>
            </a:extLst>
          </p:cNvPr>
          <p:cNvSpPr/>
          <p:nvPr/>
        </p:nvSpPr>
        <p:spPr>
          <a:xfrm>
            <a:off x="6096000" y="0"/>
            <a:ext cx="6085806" cy="6913097"/>
          </a:xfrm>
          <a:prstGeom prst="rect">
            <a:avLst/>
          </a:prstGeom>
          <a:solidFill>
            <a:srgbClr val="DAE3F3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C2CA-3CE4-1E41-9E4E-4735234FF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2007" y="409287"/>
            <a:ext cx="2543952" cy="137373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ABAB09DA-8AF7-6545-8382-7EA8BE6A4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735" y="3978988"/>
            <a:ext cx="1811008" cy="181100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2D68209-18E4-B34E-B6EE-AB929CA981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085" y="587619"/>
            <a:ext cx="1559464" cy="285252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4CF10F7-93CE-D14F-A771-7774B7FDB8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0309" y="1016287"/>
            <a:ext cx="2876452" cy="2876452"/>
          </a:xfrm>
          <a:prstGeom prst="rect">
            <a:avLst/>
          </a:prstGeom>
        </p:spPr>
      </p:pic>
      <p:pic>
        <p:nvPicPr>
          <p:cNvPr id="35" name="Picture 34" descr="Icon&#10;&#10;Description automatically generated with medium confidence">
            <a:extLst>
              <a:ext uri="{FF2B5EF4-FFF2-40B4-BE49-F238E27FC236}">
                <a16:creationId xmlns:a16="http://schemas.microsoft.com/office/drawing/2014/main" id="{3BB7D96D-D205-DA47-AF8E-99AB6098EE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94" y="9558"/>
            <a:ext cx="886224" cy="886224"/>
          </a:xfrm>
          <a:prstGeom prst="rect">
            <a:avLst/>
          </a:prstGeom>
        </p:spPr>
      </p:pic>
      <p:pic>
        <p:nvPicPr>
          <p:cNvPr id="36" name="Picture 35" descr="Funnel chart&#10;&#10;Description automatically generated">
            <a:extLst>
              <a:ext uri="{FF2B5EF4-FFF2-40B4-BE49-F238E27FC236}">
                <a16:creationId xmlns:a16="http://schemas.microsoft.com/office/drawing/2014/main" id="{C9AE0574-542A-2642-A00B-67E058F89F1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57" t="25849" r="5734" b="25196"/>
          <a:stretch/>
        </p:blipFill>
        <p:spPr>
          <a:xfrm>
            <a:off x="1163052" y="3861052"/>
            <a:ext cx="3766143" cy="138121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332F073-1ACC-1A4D-97E3-90BACCE497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1376" y="4325637"/>
            <a:ext cx="2960776" cy="1811008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A31D410D-28C5-BA47-83DF-1DB549721A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42707" y="4883116"/>
            <a:ext cx="982229" cy="1424232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5AB1452A-EA5F-B64C-B409-0A4777B0C6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66866" y="2053775"/>
            <a:ext cx="1000747" cy="1124277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84CCFB82-E9EF-9E4F-95E1-8D0B3B67B1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31792" y="953000"/>
            <a:ext cx="3295340" cy="32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27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EB37-5A8B-484B-B600-209428DF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D258-BD56-0142-8497-E4BDE959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is not a programming language.</a:t>
            </a:r>
          </a:p>
          <a:p>
            <a:r>
              <a:rPr lang="en-US" dirty="0"/>
              <a:t>It is a runtime!</a:t>
            </a:r>
          </a:p>
          <a:p>
            <a:r>
              <a:rPr lang="en-US" dirty="0"/>
              <a:t>However, even though node implements their JavaScript according to ES6 node has its own way of importing modules but there is away to configure node to import the ES6 way.</a:t>
            </a:r>
          </a:p>
          <a:p>
            <a:r>
              <a:rPr lang="en-US" dirty="0"/>
              <a:t>Node.js comes with a package manager called </a:t>
            </a:r>
            <a:r>
              <a:rPr lang="en-US" dirty="0" err="1"/>
              <a:t>npm</a:t>
            </a:r>
            <a:r>
              <a:rPr lang="en-US" dirty="0"/>
              <a:t> to download libraries and frameworks.</a:t>
            </a:r>
          </a:p>
        </p:txBody>
      </p:sp>
    </p:spTree>
    <p:extLst>
      <p:ext uri="{BB962C8B-B14F-4D97-AF65-F5344CB8AC3E}">
        <p14:creationId xmlns:p14="http://schemas.microsoft.com/office/powerpoint/2010/main" val="116783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791E72-0DC7-3740-86BF-B2D7801D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4" y="1110490"/>
            <a:ext cx="11120065" cy="266141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1EA216-B7C6-B14E-B746-3A60A337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4" y="4290646"/>
            <a:ext cx="11034247" cy="20311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275107-8C4B-FB45-B68D-C451C234FE33}"/>
              </a:ext>
            </a:extLst>
          </p:cNvPr>
          <p:cNvSpPr txBox="1"/>
          <p:nvPr/>
        </p:nvSpPr>
        <p:spPr>
          <a:xfrm>
            <a:off x="2739246" y="180046"/>
            <a:ext cx="6907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Weird thing about JavaScript:  </a:t>
            </a:r>
            <a:r>
              <a:rPr lang="en-US" sz="3200" b="1" dirty="0"/>
              <a:t>Importing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7D66D-3A67-BE4E-AB88-8410B7F72D37}"/>
              </a:ext>
            </a:extLst>
          </p:cNvPr>
          <p:cNvSpPr/>
          <p:nvPr/>
        </p:nvSpPr>
        <p:spPr>
          <a:xfrm>
            <a:off x="3426106" y="2905246"/>
            <a:ext cx="2992278" cy="523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11D33C-16D3-AA4F-8F2D-3F42507AB64A}"/>
              </a:ext>
            </a:extLst>
          </p:cNvPr>
          <p:cNvSpPr/>
          <p:nvPr/>
        </p:nvSpPr>
        <p:spPr>
          <a:xfrm>
            <a:off x="3516923" y="5633210"/>
            <a:ext cx="984739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033D5C-54CA-2F45-A664-3921471738A2}"/>
              </a:ext>
            </a:extLst>
          </p:cNvPr>
          <p:cNvCxnSpPr>
            <a:cxnSpLocks/>
          </p:cNvCxnSpPr>
          <p:nvPr/>
        </p:nvCxnSpPr>
        <p:spPr>
          <a:xfrm>
            <a:off x="6963508" y="4941277"/>
            <a:ext cx="23035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706D26-5D95-7A42-A6B7-A4C0F7301F8B}"/>
              </a:ext>
            </a:extLst>
          </p:cNvPr>
          <p:cNvCxnSpPr>
            <a:cxnSpLocks/>
          </p:cNvCxnSpPr>
          <p:nvPr/>
        </p:nvCxnSpPr>
        <p:spPr>
          <a:xfrm>
            <a:off x="10075985" y="5832231"/>
            <a:ext cx="15913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CD41C0-F028-7043-95D8-DEA747D989AD}"/>
              </a:ext>
            </a:extLst>
          </p:cNvPr>
          <p:cNvSpPr txBox="1"/>
          <p:nvPr/>
        </p:nvSpPr>
        <p:spPr>
          <a:xfrm>
            <a:off x="633044" y="764821"/>
            <a:ext cx="11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1E49FC-9A1A-8740-B1CB-EF80A66D4B5C}"/>
              </a:ext>
            </a:extLst>
          </p:cNvPr>
          <p:cNvSpPr txBox="1"/>
          <p:nvPr/>
        </p:nvSpPr>
        <p:spPr>
          <a:xfrm>
            <a:off x="524709" y="3939776"/>
            <a:ext cx="25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JavaScript + ES6 Modules</a:t>
            </a:r>
          </a:p>
        </p:txBody>
      </p:sp>
    </p:spTree>
    <p:extLst>
      <p:ext uri="{BB962C8B-B14F-4D97-AF65-F5344CB8AC3E}">
        <p14:creationId xmlns:p14="http://schemas.microsoft.com/office/powerpoint/2010/main" val="819266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C8A9C1-D271-1045-AA64-A6E340DF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5" y="1860372"/>
            <a:ext cx="10644531" cy="3875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8EDB86-0602-5547-8C87-8EFE4AE725C3}"/>
              </a:ext>
            </a:extLst>
          </p:cNvPr>
          <p:cNvSpPr txBox="1"/>
          <p:nvPr/>
        </p:nvSpPr>
        <p:spPr>
          <a:xfrm>
            <a:off x="2739246" y="180046"/>
            <a:ext cx="853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Weird thing about JavaScript:  </a:t>
            </a:r>
            <a:r>
              <a:rPr lang="en-US" sz="3200" b="1" dirty="0"/>
              <a:t>Importing –Node.js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469B0-B93F-D74E-A857-E2D078BF09D4}"/>
              </a:ext>
            </a:extLst>
          </p:cNvPr>
          <p:cNvSpPr txBox="1"/>
          <p:nvPr/>
        </p:nvSpPr>
        <p:spPr>
          <a:xfrm>
            <a:off x="773734" y="149104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Node.js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13D490-01A9-5544-AA05-E3B40297140E}"/>
              </a:ext>
            </a:extLst>
          </p:cNvPr>
          <p:cNvCxnSpPr>
            <a:cxnSpLocks/>
          </p:cNvCxnSpPr>
          <p:nvPr/>
        </p:nvCxnSpPr>
        <p:spPr>
          <a:xfrm>
            <a:off x="3921049" y="2863095"/>
            <a:ext cx="31780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FD5A35-BD61-5442-99B1-E2DD3E60D7F2}"/>
              </a:ext>
            </a:extLst>
          </p:cNvPr>
          <p:cNvCxnSpPr>
            <a:cxnSpLocks/>
          </p:cNvCxnSpPr>
          <p:nvPr/>
        </p:nvCxnSpPr>
        <p:spPr>
          <a:xfrm>
            <a:off x="8825559" y="4126630"/>
            <a:ext cx="24499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72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EA8EEE6-41C4-4248-9D8D-80DF673A4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24"/>
          <a:stretch/>
        </p:blipFill>
        <p:spPr>
          <a:xfrm>
            <a:off x="1293895" y="643467"/>
            <a:ext cx="3990810" cy="5571066"/>
          </a:xfrm>
          <a:prstGeom prst="rect">
            <a:avLst/>
          </a:prstGeom>
        </p:spPr>
      </p:pic>
      <p:pic>
        <p:nvPicPr>
          <p:cNvPr id="6" name="Picture 5" descr="A baby in a shopping cart&#10;&#10;Description automatically generated with low confidence">
            <a:extLst>
              <a:ext uri="{FF2B5EF4-FFF2-40B4-BE49-F238E27FC236}">
                <a16:creationId xmlns:a16="http://schemas.microsoft.com/office/drawing/2014/main" id="{8BB7B639-71B7-2748-BE3F-40BDE570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9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D1A81-99AF-BB46-BF20-6D54E8F6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January 1</a:t>
            </a:r>
            <a:r>
              <a:rPr lang="en-US" sz="5200" kern="1200" baseline="30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1983</a:t>
            </a:r>
          </a:p>
        </p:txBody>
      </p:sp>
      <p:pic>
        <p:nvPicPr>
          <p:cNvPr id="5" name="Content Placeholder 4" descr="Text, engineering drawing&#10;&#10;Description automatically generated">
            <a:extLst>
              <a:ext uri="{FF2B5EF4-FFF2-40B4-BE49-F238E27FC236}">
                <a16:creationId xmlns:a16="http://schemas.microsoft.com/office/drawing/2014/main" id="{BD821135-D940-7E4D-BF41-7E200FC32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28" r="-2" b="15204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A group of people in a classroom&#10;&#10;Description automatically generated with low confidence">
            <a:extLst>
              <a:ext uri="{FF2B5EF4-FFF2-40B4-BE49-F238E27FC236}">
                <a16:creationId xmlns:a16="http://schemas.microsoft.com/office/drawing/2014/main" id="{46787538-9720-574D-A585-3C6B8BB2C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18" r="3685" b="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0D97C8E6-DC07-3446-924D-4646B7FE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42" y="633488"/>
            <a:ext cx="3901288" cy="5888737"/>
          </a:xfrm>
          <a:prstGeom prst="rect">
            <a:avLst/>
          </a:prstGeom>
        </p:spPr>
      </p:pic>
      <p:pic>
        <p:nvPicPr>
          <p:cNvPr id="5" name="Picture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8C71E74E-E1D9-6E42-8EB3-FDC21844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872" y="633487"/>
            <a:ext cx="3547964" cy="58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6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inting at a computer screen&#10;&#10;Description automatically generated with low confidence">
            <a:extLst>
              <a:ext uri="{FF2B5EF4-FFF2-40B4-BE49-F238E27FC236}">
                <a16:creationId xmlns:a16="http://schemas.microsoft.com/office/drawing/2014/main" id="{B08A9B6C-A361-FB4D-AC04-AD9D8690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9" y="643467"/>
            <a:ext cx="4108661" cy="5571066"/>
          </a:xfrm>
          <a:prstGeom prst="rect">
            <a:avLst/>
          </a:prstGeom>
        </p:spPr>
      </p:pic>
      <p:pic>
        <p:nvPicPr>
          <p:cNvPr id="7" name="Picture 6" descr="A person sitting at a desk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1B6A635C-537E-6B47-BDD9-B8EC5927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829469"/>
            <a:ext cx="5291667" cy="51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86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AC67ACED-7609-EF46-8D4C-F421BF493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8" y="1047788"/>
            <a:ext cx="4762420" cy="4762420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372781FE-11A5-FC4B-BD0D-9B1E868A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48" y="1047791"/>
            <a:ext cx="6731338" cy="476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72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ebsite&#10;&#10;Description automatically generated">
            <a:extLst>
              <a:ext uri="{FF2B5EF4-FFF2-40B4-BE49-F238E27FC236}">
                <a16:creationId xmlns:a16="http://schemas.microsoft.com/office/drawing/2014/main" id="{07EFD1FE-E570-D641-B240-A2E74FA5F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21" y="643466"/>
            <a:ext cx="84091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2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D1A81-99AF-BB46-BF20-6D54E8F6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116" y="179548"/>
            <a:ext cx="6496718" cy="168051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How the internet looked like</a:t>
            </a:r>
          </a:p>
        </p:txBody>
      </p:sp>
      <p:pic>
        <p:nvPicPr>
          <p:cNvPr id="8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473C35-DA1B-1844-9E85-27F02AB9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1860067"/>
            <a:ext cx="4948193" cy="4627230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DFB84F-697C-C14A-AD08-3C464A28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54" y="1860067"/>
            <a:ext cx="6169638" cy="46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5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56990-7E6D-784F-BC1A-0FD67AD2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JavaScript - 1995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509-E0FB-2F45-BF6B-5CEBAF54B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JavaScript was invented in 1995</a:t>
            </a:r>
          </a:p>
          <a:p>
            <a:r>
              <a:rPr lang="en-US" sz="2200" dirty="0"/>
              <a:t>by Brendan </a:t>
            </a:r>
            <a:r>
              <a:rPr lang="en-US" sz="2200" dirty="0" err="1"/>
              <a:t>Eich</a:t>
            </a:r>
            <a:endParaRPr lang="en-US" sz="2200" dirty="0"/>
          </a:p>
          <a:p>
            <a:r>
              <a:rPr lang="en-US" sz="2200" dirty="0"/>
              <a:t>It was actually called “Mocha” back then.  Later on they renamed it </a:t>
            </a:r>
            <a:r>
              <a:rPr lang="en-US" sz="2200" dirty="0" err="1"/>
              <a:t>LiveScript</a:t>
            </a:r>
            <a:r>
              <a:rPr lang="en-US" sz="2200" dirty="0"/>
              <a:t>.  Then renamed it again to JavaScript.</a:t>
            </a:r>
          </a:p>
          <a:p>
            <a:r>
              <a:rPr lang="en-US" sz="2200" dirty="0"/>
              <a:t>JS made pages more interactive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E9DCF5D-6B8D-F741-B86B-AE60496CB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8315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7956B3-1D0D-334D-A38A-67043F10D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020" y="304799"/>
            <a:ext cx="4848648" cy="3632589"/>
          </a:xfrm>
        </p:spPr>
      </p:pic>
      <p:pic>
        <p:nvPicPr>
          <p:cNvPr id="7" name="Picture 6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760611B4-DA0F-C64E-8EE1-D844816C0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88" y="304799"/>
            <a:ext cx="5128193" cy="360768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9189382-D698-4742-80EF-787A51C16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213" y="1145116"/>
            <a:ext cx="2925234" cy="14626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49282A-7B26-A94A-91D6-8E19FCCD17DE}"/>
              </a:ext>
            </a:extLst>
          </p:cNvPr>
          <p:cNvCxnSpPr>
            <a:stCxn id="5" idx="2"/>
          </p:cNvCxnSpPr>
          <p:nvPr/>
        </p:nvCxnSpPr>
        <p:spPr>
          <a:xfrm>
            <a:off x="2994344" y="3937388"/>
            <a:ext cx="2856" cy="1159545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29E475-15D0-F54A-88B2-1E0652FDB58F}"/>
              </a:ext>
            </a:extLst>
          </p:cNvPr>
          <p:cNvCxnSpPr/>
          <p:nvPr/>
        </p:nvCxnSpPr>
        <p:spPr>
          <a:xfrm>
            <a:off x="9245600" y="3937388"/>
            <a:ext cx="2856" cy="1159545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2B3163-D916-F444-871C-EBCF1458D93F}"/>
              </a:ext>
            </a:extLst>
          </p:cNvPr>
          <p:cNvSpPr txBox="1"/>
          <p:nvPr/>
        </p:nvSpPr>
        <p:spPr>
          <a:xfrm>
            <a:off x="1511694" y="5334000"/>
            <a:ext cx="2965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JavaScript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06128-E325-6A47-A84A-20D28C40C48E}"/>
              </a:ext>
            </a:extLst>
          </p:cNvPr>
          <p:cNvSpPr txBox="1"/>
          <p:nvPr/>
        </p:nvSpPr>
        <p:spPr>
          <a:xfrm>
            <a:off x="8240260" y="5334000"/>
            <a:ext cx="2010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JScript</a:t>
            </a:r>
          </a:p>
        </p:txBody>
      </p:sp>
    </p:spTree>
    <p:extLst>
      <p:ext uri="{BB962C8B-B14F-4D97-AF65-F5344CB8AC3E}">
        <p14:creationId xmlns:p14="http://schemas.microsoft.com/office/powerpoint/2010/main" val="42312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60390370-BA5E-164C-8BE1-DE9052809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354277"/>
            <a:ext cx="7620000" cy="204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02BAE-C26D-A045-B8DD-DD6F9A8E25A4}"/>
              </a:ext>
            </a:extLst>
          </p:cNvPr>
          <p:cNvSpPr txBox="1"/>
          <p:nvPr/>
        </p:nvSpPr>
        <p:spPr>
          <a:xfrm>
            <a:off x="3776583" y="2398977"/>
            <a:ext cx="463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European Computer Manufacturers Association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74CA4A-5D82-8B4A-8683-54362FFFF14D}"/>
              </a:ext>
            </a:extLst>
          </p:cNvPr>
          <p:cNvSpPr txBox="1">
            <a:spLocks/>
          </p:cNvSpPr>
          <p:nvPr/>
        </p:nvSpPr>
        <p:spPr>
          <a:xfrm>
            <a:off x="838200" y="3183467"/>
            <a:ext cx="10515600" cy="2993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Organization for settings standards.</a:t>
            </a:r>
          </a:p>
          <a:p>
            <a:r>
              <a:rPr lang="en-US" dirty="0"/>
              <a:t>In 1997 they came out with their first spec or set of guidelines for implementing the JavaScript language.  This was called ECMAScript.</a:t>
            </a:r>
          </a:p>
          <a:p>
            <a:r>
              <a:rPr lang="en-US" dirty="0"/>
              <a:t>Document was about 100 pages long.</a:t>
            </a:r>
          </a:p>
        </p:txBody>
      </p:sp>
    </p:spTree>
    <p:extLst>
      <p:ext uri="{BB962C8B-B14F-4D97-AF65-F5344CB8AC3E}">
        <p14:creationId xmlns:p14="http://schemas.microsoft.com/office/powerpoint/2010/main" val="416602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8817C0-BF09-544B-9CA6-5450C442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3" y="1116514"/>
            <a:ext cx="9872134" cy="46249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96313E-4ECA-5C48-B911-C5442CC7C05C}"/>
              </a:ext>
            </a:extLst>
          </p:cNvPr>
          <p:cNvSpPr txBox="1"/>
          <p:nvPr/>
        </p:nvSpPr>
        <p:spPr>
          <a:xfrm>
            <a:off x="3461304" y="6310859"/>
            <a:ext cx="526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ES6 Features: </a:t>
            </a:r>
            <a:r>
              <a:rPr lang="en-US" dirty="0">
                <a:hlinkClick r:id="rId3"/>
              </a:rPr>
              <a:t>http://es6-features.org/#Constants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6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1F892AF6-C570-4CE1-A166-8F7F6A3F1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8990" r="6122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28683-0A61-AD47-B7B4-5865D0B5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So what can you do with JavaScript?</a:t>
            </a:r>
          </a:p>
        </p:txBody>
      </p:sp>
    </p:spTree>
    <p:extLst>
      <p:ext uri="{BB962C8B-B14F-4D97-AF65-F5344CB8AC3E}">
        <p14:creationId xmlns:p14="http://schemas.microsoft.com/office/powerpoint/2010/main" val="620654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407</Words>
  <Application>Microsoft Macintosh PowerPoint</Application>
  <PresentationFormat>Widescreen</PresentationFormat>
  <Paragraphs>104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Roboto</vt:lpstr>
      <vt:lpstr>Tw Cen MT</vt:lpstr>
      <vt:lpstr>Office Theme</vt:lpstr>
      <vt:lpstr>JavaScript</vt:lpstr>
      <vt:lpstr>  Part 1 The History of JavaScript</vt:lpstr>
      <vt:lpstr>January 1st 1983</vt:lpstr>
      <vt:lpstr>How the internet looked like</vt:lpstr>
      <vt:lpstr>JavaScript - 1995</vt:lpstr>
      <vt:lpstr>PowerPoint Presentation</vt:lpstr>
      <vt:lpstr>PowerPoint Presentation</vt:lpstr>
      <vt:lpstr>PowerPoint Presentation</vt:lpstr>
      <vt:lpstr>So what can you do with JavaScript?</vt:lpstr>
      <vt:lpstr>A lot of things!</vt:lpstr>
      <vt:lpstr>PowerPoint Presentation</vt:lpstr>
      <vt:lpstr>PowerPoint Presentation</vt:lpstr>
      <vt:lpstr>PowerPoint Presentation</vt:lpstr>
      <vt:lpstr>PowerPoint Presentation</vt:lpstr>
      <vt:lpstr>Cool Examples</vt:lpstr>
      <vt:lpstr>  Part 2 The History of Node.js</vt:lpstr>
      <vt:lpstr>Browsers</vt:lpstr>
      <vt:lpstr>Chrome in 2018 &amp; the V8 Engine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Alexander Joslin</dc:creator>
  <cp:lastModifiedBy>Alexander Joslin</cp:lastModifiedBy>
  <cp:revision>10</cp:revision>
  <dcterms:created xsi:type="dcterms:W3CDTF">2022-01-05T07:36:17Z</dcterms:created>
  <dcterms:modified xsi:type="dcterms:W3CDTF">2022-02-12T06:09:30Z</dcterms:modified>
</cp:coreProperties>
</file>